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83" r:id="rId5"/>
    <p:sldId id="282" r:id="rId6"/>
    <p:sldId id="280" r:id="rId7"/>
    <p:sldId id="266" r:id="rId8"/>
    <p:sldId id="268" r:id="rId9"/>
    <p:sldId id="275" r:id="rId10"/>
    <p:sldId id="270" r:id="rId11"/>
    <p:sldId id="271" r:id="rId12"/>
    <p:sldId id="272" r:id="rId13"/>
    <p:sldId id="273" r:id="rId14"/>
    <p:sldId id="274" r:id="rId15"/>
    <p:sldId id="285" r:id="rId16"/>
    <p:sldId id="284" r:id="rId17"/>
    <p:sldId id="269" r:id="rId18"/>
    <p:sldId id="258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FA3"/>
    <a:srgbClr val="D3DEF5"/>
    <a:srgbClr val="C9D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etlý štýl 1 - zvýrazneni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E601A-E736-E44E-1EA0-89E9AE83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1745C6-1820-9464-A8F9-879FA6918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225AAE-8F34-FDFF-D798-FAA030D9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79EAC18-16AE-F1FB-8691-88C94D2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BF2ACB-2C8C-3B68-62AF-70F47647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65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07C6A-E03A-2B39-E6BC-09B260AB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B330B63-64D8-73A0-9EAB-70AD787AE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F92820-F059-666A-1713-0DF3E29B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057AEB-39C4-D84F-1BDD-9642A641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EF2727-0386-64B2-9156-47B6184F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0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13E1EEC-F382-D817-402C-6E86413E7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71D1861-9E2E-5A72-1CA9-5BA6BEED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D290F00-2458-4E07-8D76-03238532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22A678-13C4-FB71-9C36-DF8BE9A2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906E4D-0525-31F0-A4AD-9309C610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1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72038-0123-02F9-E390-9901C16B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4D8F46-A3D4-33C4-50B8-8D90E0E05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0ACDCE-A265-5A2D-BA4B-AEDD317A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6F201A-C10D-54F0-865E-03D38847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025DEB-C85E-56A3-A57D-1A350EE3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42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42EAE-CA45-F897-B3F9-4175A462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3C0CD7-3157-4994-15F0-6A9696500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7C629A-A338-55CD-C644-BEAA97E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11E069-4BE7-459A-B521-3F5C2823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346626-4F28-C136-D0F0-589CF22C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4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9ABD6-16E1-EF4A-7AE3-1746E918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5A45AC-E0BD-4F5B-DC94-A47695F95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08C8E23-C217-AF95-F0BB-90BDBB5A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76B49A7-4707-1846-D948-A440194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633A24-B56C-44C4-EF64-DFBDEBA9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7BCC348-EA68-B7D1-2E72-CDB4577B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1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FD1DF-76A5-5C41-0AE3-795C85B1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EDE9BF-279B-D03E-E7AC-760A7DE2B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8773EB3-EFE4-00F9-69DC-093EEB90C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914B39-C40C-7D95-0AFE-D57233DB1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64AE872-4A88-D325-A63E-F754CC5D2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8EEF384-4704-55BD-B66B-C8041782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61991E4-9B5F-773C-87BD-84CDD2C8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64C8F69-063A-234B-1DF1-F0F81DC6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90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B520E-616A-9E7C-2786-A1ED2CAE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68313B4-A16D-0393-C1B9-CC4EE49E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08C1B5C-8B0F-0BB6-BB06-3F5F1949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347E09C-89FB-78A7-2FD1-A736223A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4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5844C56-61DC-2A1C-920C-41E01A2E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8895CD6-FD24-47F0-47F2-6F7F47A3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7820575-7F3A-985D-8EA5-6ED07417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9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E18E9-5917-1151-0A6A-7C4FD3F3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45C64A-780B-CCA7-2C32-90EC8C40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4C686E-D65C-97F2-F047-B21ED480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D7FDF7D-8B99-2971-36F6-B909E17F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C20D8A-13C4-6A5B-943C-B7BC5DF5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4F9DE47-137C-B279-C334-CEAEB21C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32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4E428-AF1E-F609-631A-9AF4D43E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24222DE-837B-40FB-781B-7289E73F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5EAD64-D3D3-4ADC-A272-CCEF4F556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E908D90-E895-2CB2-275D-6D8A4488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AA0579-9E7A-4211-71C3-4054F54F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220C47-130B-4483-F77D-C2B6F135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1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4E895BC-C034-358E-C315-EAB44C74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08E5EA-F887-1A99-DB46-692A2B0C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A69BCE-FE76-07D6-D210-5CA8B68ED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F44D933-8B6E-4DB0-E146-F31A40D84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15BC0D-FA59-C7D0-80ED-DC12D4B74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1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29231"/>
            <a:ext cx="12192000" cy="405964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7649"/>
            <a:ext cx="9144000" cy="1890109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</a:t>
            </a:r>
            <a:r>
              <a:rPr lang="sk-SK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ounselingu v rodinnom poradenstve,</a:t>
            </a:r>
            <a:b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ilemy a východiská</a:t>
            </a:r>
            <a:endParaRPr lang="sk-SK" sz="40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04ABDA-82B1-15A4-99C7-7DB091022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7713"/>
            <a:ext cx="9144000" cy="1161128"/>
          </a:xfrm>
        </p:spPr>
        <p:txBody>
          <a:bodyPr/>
          <a:lstStyle/>
          <a:p>
            <a:pPr algn="ctr" defTabSz="914400"/>
            <a:r>
              <a:rPr lang="sk-SK" sz="2400" dirty="0">
                <a:solidFill>
                  <a:srgbClr val="244FA3"/>
                </a:solidFill>
              </a:rPr>
              <a:t>Prof. PhDr. Mária </a:t>
            </a:r>
            <a:r>
              <a:rPr lang="sk-SK" sz="2400" dirty="0" err="1">
                <a:solidFill>
                  <a:srgbClr val="244FA3"/>
                </a:solidFill>
              </a:rPr>
              <a:t>Šmidová</a:t>
            </a:r>
            <a:r>
              <a:rPr lang="sk-SK" sz="2400" dirty="0">
                <a:solidFill>
                  <a:srgbClr val="244FA3"/>
                </a:solidFill>
              </a:rPr>
              <a:t>, PhD.</a:t>
            </a:r>
          </a:p>
          <a:p>
            <a:pPr algn="ctr" defTabSz="914400"/>
            <a:r>
              <a:rPr lang="sk-SK" sz="2400" dirty="0">
                <a:solidFill>
                  <a:srgbClr val="244FA3"/>
                </a:solidFill>
              </a:rPr>
              <a:t>Trnavská univerzita</a:t>
            </a:r>
          </a:p>
          <a:p>
            <a:pPr algn="ctr" defTabSz="914400"/>
            <a:endParaRPr lang="sk-SK" sz="2400" dirty="0">
              <a:solidFill>
                <a:srgbClr val="244FA3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  <p:sp>
        <p:nvSpPr>
          <p:cNvPr id="18" name="Podnadpis 2">
            <a:extLst>
              <a:ext uri="{FF2B5EF4-FFF2-40B4-BE49-F238E27FC236}">
                <a16:creationId xmlns:a16="http://schemas.microsoft.com/office/drawing/2014/main" id="{BC3F6C40-5B61-0654-6DF4-7AA089694D79}"/>
              </a:ext>
            </a:extLst>
          </p:cNvPr>
          <p:cNvSpPr txBox="1">
            <a:spLocks/>
          </p:cNvSpPr>
          <p:nvPr/>
        </p:nvSpPr>
        <p:spPr>
          <a:xfrm>
            <a:off x="5280650" y="4940716"/>
            <a:ext cx="1630699" cy="385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600" dirty="0">
                <a:solidFill>
                  <a:srgbClr val="244FA3"/>
                </a:solidFill>
              </a:rPr>
              <a:t>13. septembra 2023</a:t>
            </a:r>
          </a:p>
        </p:txBody>
      </p:sp>
    </p:spTree>
    <p:extLst>
      <p:ext uri="{BB962C8B-B14F-4D97-AF65-F5344CB8AC3E}">
        <p14:creationId xmlns:p14="http://schemas.microsoft.com/office/powerpoint/2010/main" val="1023028194"/>
      </p:ext>
    </p:extLst>
  </p:cSld>
  <p:clrMapOvr>
    <a:masterClrMapping/>
  </p:clrMapOvr>
  <p:transition spd="slow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040"/>
            <a:ext cx="10515600" cy="372744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Hlavným cieľom rodinných poradní je pomoc rodinám a ich členom s problémami, ktoré súvisia s rodinou a jej vzťahmi. Podpora zdravej rodinnej súdržnosti a </a:t>
            </a:r>
            <a:r>
              <a:rPr lang="sk-SK" i="1" dirty="0">
                <a:solidFill>
                  <a:srgbClr val="FF0000"/>
                </a:solidFill>
              </a:rPr>
              <a:t>mobilizácia vnútorných zdrojov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smerujúca k spoločným riešeniam problémov a náročných situácií, tak aby si boli jej členovia vzájomnou oporou. Upevňovanie rodinných vzťahov je v pozornosti ROPO aj </a:t>
            </a:r>
            <a:r>
              <a:rPr lang="sk-SK" i="1" dirty="0"/>
              <a:t>s cieľom </a:t>
            </a:r>
            <a:r>
              <a:rPr lang="sk-SK" i="1" dirty="0">
                <a:solidFill>
                  <a:srgbClr val="FF0000"/>
                </a:solidFill>
              </a:rPr>
              <a:t>prevencie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vzniku problémov a opakovania patologických javov.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1300" dirty="0">
                <a:solidFill>
                  <a:schemeClr val="bg2">
                    <a:lumMod val="10000"/>
                  </a:schemeClr>
                </a:solidFill>
              </a:rPr>
              <a:t>ŠTANDARDY RODINNÝCH PORADNÍ, 2023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1368218"/>
            <a:ext cx="10688782" cy="910979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v rámci pomoci rodinám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501126848"/>
      </p:ext>
    </p:extLst>
  </p:cSld>
  <p:clrMapOvr>
    <a:masterClrMapping/>
  </p:clrMapOvr>
  <p:transition spd="slow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7843"/>
            <a:ext cx="10515600" cy="3478640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Rodinné poradne majú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nízkoprahový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charakter, sú dostupné pre každého záujemcu o pomoc bez ohľadu na spoločenské postavenie, finančné zabezpečenie, vierovyznanie, etnicitu, štátnu príslušnosť, sexuálnu alebo náboženskú orientáciu.... klientovi ponúka kvalifikovanú odbornú pomoc </a:t>
            </a:r>
            <a:r>
              <a:rPr lang="sk-SK" i="1" dirty="0">
                <a:solidFill>
                  <a:srgbClr val="FF0000"/>
                </a:solidFill>
              </a:rPr>
              <a:t>od </a:t>
            </a:r>
            <a:r>
              <a:rPr lang="sk-SK" b="1" i="1" dirty="0">
                <a:solidFill>
                  <a:srgbClr val="FF0000"/>
                </a:solidFill>
              </a:rPr>
              <a:t>prvého kontaktu</a:t>
            </a:r>
            <a:r>
              <a:rPr lang="sk-SK" i="1" dirty="0">
                <a:solidFill>
                  <a:srgbClr val="FF0000"/>
                </a:solidFill>
              </a:rPr>
              <a:t> cez </a:t>
            </a:r>
            <a:r>
              <a:rPr lang="sk-SK" b="1" i="1" dirty="0">
                <a:solidFill>
                  <a:srgbClr val="FF0000"/>
                </a:solidFill>
              </a:rPr>
              <a:t>orientáciu</a:t>
            </a:r>
            <a:r>
              <a:rPr lang="sk-SK" i="1" dirty="0">
                <a:solidFill>
                  <a:srgbClr val="FF0000"/>
                </a:solidFill>
              </a:rPr>
              <a:t> v jeho aktuálnej situácii;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bude </a:t>
            </a:r>
            <a:r>
              <a:rPr lang="sk-SK" b="1" i="1" dirty="0">
                <a:solidFill>
                  <a:srgbClr val="FF0000"/>
                </a:solidFill>
              </a:rPr>
              <a:t>sprevádzaný</a:t>
            </a:r>
            <a:r>
              <a:rPr lang="sk-SK" i="1" dirty="0">
                <a:solidFill>
                  <a:srgbClr val="FF0000"/>
                </a:solidFill>
              </a:rPr>
              <a:t> pri aktivácii vnútorných i medziľudských zdrojov;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môže mu byť na základe analýzy jeho situácie odporučená indikovaná inštitucionálna pomoc a iné možnosti riešenia. 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44FA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13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ŠTANDARDY RODINNÝCH PORADNÍ, 2023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956"/>
            <a:ext cx="10688782" cy="1144084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v  rámci pomoci rodinám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7628943"/>
      </p:ext>
    </p:extLst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8771"/>
            <a:ext cx="10515600" cy="3716026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/>
              <a:t>používa </a:t>
            </a:r>
            <a:r>
              <a:rPr lang="sk-SK" dirty="0">
                <a:solidFill>
                  <a:srgbClr val="FF0000"/>
                </a:solidFill>
              </a:rPr>
              <a:t>sprevádzanie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ako hlavný nástroj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 </a:t>
            </a:r>
            <a:r>
              <a:rPr lang="sk-SK" dirty="0">
                <a:solidFill>
                  <a:srgbClr val="FF0000"/>
                </a:solidFill>
              </a:rPr>
              <a:t>nedirektívnou metódou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/>
              <a:t>má </a:t>
            </a:r>
            <a:r>
              <a:rPr lang="sk-SK" dirty="0">
                <a:solidFill>
                  <a:srgbClr val="FF0000"/>
                </a:solidFill>
              </a:rPr>
              <a:t>preventívny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charakter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 metódou </a:t>
            </a:r>
            <a:r>
              <a:rPr lang="sk-SK" dirty="0">
                <a:solidFill>
                  <a:srgbClr val="FF0000"/>
                </a:solidFill>
              </a:rPr>
              <a:t>prvého kontaktu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aktivizuje </a:t>
            </a:r>
            <a:r>
              <a:rPr lang="sk-SK" dirty="0">
                <a:solidFill>
                  <a:srgbClr val="FF0000"/>
                </a:solidFill>
              </a:rPr>
              <a:t>vnútorné zdroje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na zvládanie záťažovej situácie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jeho základom je </a:t>
            </a:r>
            <a:r>
              <a:rPr lang="sk-SK" dirty="0">
                <a:solidFill>
                  <a:srgbClr val="FF0000"/>
                </a:solidFill>
              </a:rPr>
              <a:t>bio-</a:t>
            </a:r>
            <a:r>
              <a:rPr lang="sk-SK" dirty="0" err="1">
                <a:solidFill>
                  <a:srgbClr val="FF0000"/>
                </a:solidFill>
              </a:rPr>
              <a:t>psycho</a:t>
            </a:r>
            <a:r>
              <a:rPr lang="sk-SK" dirty="0">
                <a:solidFill>
                  <a:srgbClr val="FF0000"/>
                </a:solidFill>
              </a:rPr>
              <a:t>-spirituálny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prístup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8218"/>
            <a:ext cx="10688782" cy="1172947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PREČO COUSELING?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898452972"/>
      </p:ext>
    </p:extLst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238"/>
            <a:ext cx="10515600" cy="3948572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Výskumné aktivity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(2014 – 2023)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KEGA 2014: Nový model efektívnych študentských praxí s využitím sprevádzania (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) v rodinách so špecifickými sociálnymi problémami. Projekt č. 010TTU-4/2014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APVV 2016: </a:t>
            </a:r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Vybrané faktory pro-rodinnej stratégie a podpora stabilnej rodiny v multikulturálnom prostredí. Projekt č. APVV-15-0189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KEGA 2021: Dištančný modul vzdelávania v oblasti pastorálneho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. Projekt č. 006TTU-4/2021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8218"/>
            <a:ext cx="10688782" cy="1013217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24256947"/>
      </p:ext>
    </p:extLst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040"/>
            <a:ext cx="10515600" cy="3902163"/>
          </a:xfrm>
        </p:spPr>
        <p:txBody>
          <a:bodyPr>
            <a:normAutofit fontScale="92500" lnSpcReduction="1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Kurz ďalšieho vzdelávania</a:t>
            </a:r>
            <a:r>
              <a:rPr lang="sk-SK" dirty="0"/>
              <a:t> akreditovaný MPSVaR SR s 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ázvom </a:t>
            </a:r>
            <a:r>
              <a:rPr lang="sk-SK" i="1" dirty="0">
                <a:solidFill>
                  <a:srgbClr val="00B050"/>
                </a:solidFill>
              </a:rPr>
              <a:t>Prevencia a zvládanie záťažových situácií v rodinách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(od roku 2021)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Študijný program</a:t>
            </a:r>
            <a:r>
              <a:rPr lang="sk-SK" dirty="0"/>
              <a:t> akreditovaný Slovenskou akreditačnou agentúrou pre vysoké školstvo s názvom </a:t>
            </a:r>
            <a:r>
              <a:rPr lang="sk-SK" i="1" dirty="0" err="1">
                <a:solidFill>
                  <a:srgbClr val="00B050"/>
                </a:solidFill>
              </a:rPr>
              <a:t>Counseling</a:t>
            </a:r>
            <a:r>
              <a:rPr lang="sk-SK" i="1" dirty="0"/>
              <a:t> </a:t>
            </a:r>
            <a:r>
              <a:rPr lang="sk-SK" dirty="0"/>
              <a:t>na Teologickej fakulte Trnavskej univerzity v Trnave v študijnom odbore Sociálna práca (od roku 2022)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Príslušné stupne vzdelania 5 vyučujúcich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Pastoral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Cammilianum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Taliansko;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Pastoral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Loyola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Maryland, USA;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ASPIC, Taliansko)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88782" cy="340420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b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905730434"/>
      </p:ext>
    </p:extLst>
  </p:cSld>
  <p:clrMapOvr>
    <a:masterClrMapping/>
  </p:clrMapOvr>
  <p:transition spd="slow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2"/>
            <a:ext cx="10515600" cy="3241963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Praktické overenie metódy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každoročné efektívne študentské praxe v období 10 rokov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na potvrdenie účinnosti metódy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realizované v spolupráci s neziskovými organizáciami, napr. Spoločnosť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Down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syndróm, Slovenská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katolíca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charita,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Rodinkovo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719"/>
            <a:ext cx="10688782" cy="1098716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477230427"/>
      </p:ext>
    </p:extLst>
  </p:cSld>
  <p:clrMapOvr>
    <a:masterClrMapping/>
  </p:clrMapOvr>
  <p:transition spd="slow"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3084"/>
            <a:ext cx="10515600" cy="3678120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Medzinárodná spolupráca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(2013 – 2023)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Central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Florida,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Orlando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USA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Scranton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Scranton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USA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ASPIC, Verona,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Lateránska univerzita, Rím,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Camilianum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Rím,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Sapientia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Budapešť, Maďarsko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UKW,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Waršawa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Poľsko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956"/>
            <a:ext cx="10688782" cy="1368127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pomoci 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080131326"/>
      </p:ext>
    </p:extLst>
  </p:cSld>
  <p:clrMapOvr>
    <a:masterClrMapping/>
  </p:clrMapOvr>
  <p:transition spd="slow"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3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2381436"/>
            <a:ext cx="10520218" cy="3875048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miera špecifickosti definície, profilu a úlohy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v rámci Slovenskej republiky zo študijného, vedeckého a profesijného pohľadu vo vzťahu k miere využitia zahraničných modelov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(?)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právne, finančné a organizačné prijatie samostatnej profesie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alebo ako špecifickej služby v oblasti sociálnej práce (?)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Dilemy a východiská</a:t>
            </a:r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46206776"/>
      </p:ext>
    </p:extLst>
  </p:cSld>
  <p:clrMapOvr>
    <a:masterClrMapping/>
  </p:clrMapOvr>
  <p:transition spd="slow"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19995"/>
            <a:ext cx="12192000" cy="4407082"/>
          </a:xfrm>
          <a:prstGeom prst="rect">
            <a:avLst/>
          </a:prstGeom>
          <a:solidFill>
            <a:srgbClr val="244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9161"/>
            <a:ext cx="9144000" cy="1918598"/>
          </a:xfrm>
        </p:spPr>
        <p:txBody>
          <a:bodyPr>
            <a:norm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Vám za pozornosť!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44899"/>
      </p:ext>
    </p:extLst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Čo je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</a:rPr>
              <a:t>counseling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Globálny pohľad na profesiu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</a:rPr>
              <a:t>counselora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Východiská pre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sk-SK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ounseling</a:t>
            </a:r>
            <a:r>
              <a:rPr lang="sk-SK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ako profesiu na Slovensku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Counseling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rodinných poradniach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Dilemy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východiská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prezentácie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82691082"/>
      </p:ext>
    </p:extLst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6508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Predstaviť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ako novú metódu podpory klientov v rôznych záťažových situáciách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pri tvorbe nových inštitúcii zameraných na pomoc rodinám na Slovensku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Hlavný cieľ prezentácie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3826199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72021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28" y="2176007"/>
            <a:ext cx="11509424" cy="4550422"/>
          </a:xfrm>
        </p:spPr>
        <p:txBody>
          <a:bodyPr>
            <a:noAutofit/>
          </a:bodyPr>
          <a:lstStyle/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nedirektívna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metóda sociálnej práce,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orá napomáha čeliť 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záťažovým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situáciám, ktoré zasahujú jednotlivca na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osobnej, spoločenskej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spirituálnej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úrovni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za pomoci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mobilizácie vnútorných zdrojov 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jeho prirodzeného prostredia,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s cieľom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prevencie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vzniku vážnych patologických problémov.</a:t>
            </a:r>
          </a:p>
          <a:p>
            <a:pPr marL="44958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Hlavným nástrojom </a:t>
            </a:r>
            <a:r>
              <a:rPr lang="sk-SK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counselingu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sprevádzajúci rozhovor 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jeho priebeh je daný cieľom, ku ktorému má smerovať. </a:t>
            </a:r>
            <a:endParaRPr lang="sk-SK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96" y="1279217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 je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82916204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928"/>
            <a:ext cx="10515600" cy="48095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Vznikol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 50. rokoch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minulého storočia ako odpoveď na potrebu sprevádzať vojnových veteránov, vracajúcich sa z vojny.  V roku 1943 bol v USA publikovaný prvý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manuál </a:t>
            </a:r>
            <a:r>
              <a:rPr lang="sk-SK" sz="1700" dirty="0" err="1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counsellingu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pre sociálnych pracovníkov. Teoretické základy pre túto formu intervencie vytvoril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Carl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Ransom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Rogers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,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zakladateľ takzvanej </a:t>
            </a:r>
            <a:r>
              <a:rPr lang="sk-SK" sz="1700" i="1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nedirektívnej psychoterapie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, ktorý v roku 1951 v diele </a:t>
            </a:r>
            <a:r>
              <a:rPr lang="sk-SK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Na klienta orientovaná terapia” vypracoval nový prístup k poradenstvu a terapii.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Prudký r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ozvoj </a:t>
            </a:r>
            <a:r>
              <a:rPr lang="sk-SK" sz="1700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counsellingu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sa zaznamenal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 šesťdesiatych rokoch v oblasti prevencie. To znamenalo postup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od modelu zameraného na chorobu k modelu zameraného na zdravie klienta.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Kľúčovú úlohu teda nadobudol koncept prevencie.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sa stal významnou, definovanou a samostatnou, študijnou a vedeckou oblasťou, s dôkladne určenými a právne potvrdenými zodpovedajúcimi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pracovnými pozíciami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. Napríklad v</a:t>
            </a:r>
            <a:r>
              <a:rPr lang="sk-SK" sz="1700" dirty="0">
                <a:effectLst/>
                <a:ea typeface="Calibri" panose="020F0502020204030204" pitchFamily="34" charset="0"/>
              </a:rPr>
              <a:t> roku 2008 bolo v USA v pozícii </a:t>
            </a:r>
            <a:r>
              <a:rPr lang="sk-SK" sz="1700" dirty="0" err="1">
                <a:effectLst/>
                <a:ea typeface="Calibri" panose="020F0502020204030204" pitchFamily="34" charset="0"/>
              </a:rPr>
              <a:t>counselorov</a:t>
            </a:r>
            <a:r>
              <a:rPr lang="sk-SK" sz="1700" dirty="0">
                <a:effectLst/>
                <a:ea typeface="Calibri" panose="020F0502020204030204" pitchFamily="34" charset="0"/>
              </a:rPr>
              <a:t> zamestnaných 665 000 odborníkov, z toho 275 000 pôsobiacimi na školách, 130 000 v rehabilitačných centrách, 113 0000 v centrách pre mentálne problémy a 27 000 </a:t>
            </a:r>
            <a:r>
              <a:rPr lang="sk-SK" sz="1700" dirty="0">
                <a:ea typeface="Calibri" panose="020F0502020204030204" pitchFamily="34" charset="0"/>
              </a:rPr>
              <a:t>v oblasti</a:t>
            </a:r>
            <a:r>
              <a:rPr lang="sk-SK" sz="1700" dirty="0">
                <a:effectLst/>
                <a:ea typeface="Calibri" panose="020F0502020204030204" pitchFamily="34" charset="0"/>
              </a:rPr>
              <a:t> rodinnej terapie. 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V Európe sa </a:t>
            </a:r>
            <a:r>
              <a:rPr lang="sk-SK" sz="1700" dirty="0" err="1">
                <a:ea typeface="Lucida Sans Unicode" panose="020B060203050402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tiež rozvíja od </a:t>
            </a:r>
            <a:r>
              <a:rPr lang="sk-SK" sz="1700" dirty="0">
                <a:solidFill>
                  <a:srgbClr val="FF0000"/>
                </a:solidFill>
                <a:ea typeface="Lucida Sans Unicode" panose="020B0602030504020204" pitchFamily="34" charset="0"/>
                <a:cs typeface="Times New Roman" panose="02020603050405020304" pitchFamily="18" charset="0"/>
              </a:rPr>
              <a:t>70. rokov ako samostatná profesia.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217"/>
            <a:ext cx="10662205" cy="641711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História vzniku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counselingu</a:t>
            </a: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74011263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73302" y="316299"/>
            <a:ext cx="12192000" cy="6184645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American Counseling Association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(1952)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International Association for Counselling</a:t>
            </a:r>
            <a:r>
              <a:rPr lang="sk-SK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(1966) 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British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(1977)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British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Psychotherapy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(2000)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(1992)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Európska Asociácia pre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 definovala vzdelávacie štandardy a stanovila kritériá potrebného rozsahu hodín vzdelávania, metódy vzdelávania a taktiež normy etického správania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counselorov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Medzinárodná asociácia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counselingu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 má konzultatívny status v OSN.</a:t>
            </a:r>
            <a:endParaRPr lang="sk-SK" sz="2600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Medzinárodné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profesijné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organizácie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counselingu</a:t>
            </a: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47351736"/>
      </p:ext>
    </p:extLst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838200" y="1234462"/>
            <a:ext cx="10310091" cy="5632774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6007"/>
            <a:ext cx="10515600" cy="4681993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1964"/>
            <a:ext cx="10662205" cy="934043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Globálny pohľad na profesiu COUNSELORA </a:t>
            </a:r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4672EA0A-E5E2-CD18-C7E7-FECE4798C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4873" y="2412840"/>
            <a:ext cx="2301185" cy="1996462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5589C9E7-8D8A-F91F-A500-ED9C063098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3462" y="2310500"/>
            <a:ext cx="2318537" cy="2159653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ED120CF-ADC8-4A38-A546-3AF984F369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6252" y="4556909"/>
            <a:ext cx="2239288" cy="2279664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4854B732-EF75-6F53-85CF-F23D7B6997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4541088"/>
            <a:ext cx="2431869" cy="229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27584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3236"/>
            <a:ext cx="10515600" cy="1117600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Východiská pre profesiu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counselingu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Slovensku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5491"/>
            <a:ext cx="5181600" cy="3461472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b="1" dirty="0">
                <a:solidFill>
                  <a:srgbClr val="FF0000"/>
                </a:solidFill>
              </a:rPr>
              <a:t>Komu?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Dôležité rysy slovenskej kultúry: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silná kohézia rodiny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spiritualita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existenciálna identita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endParaRPr lang="sk-SK" b="1" dirty="0">
              <a:solidFill>
                <a:srgbClr val="244FA3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rgbClr val="002060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AE459FF-C44C-597C-74F8-DF7496BA6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789"/>
            <a:ext cx="5181600" cy="3626174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b="1" dirty="0">
                <a:solidFill>
                  <a:srgbClr val="FF0000"/>
                </a:solidFill>
              </a:rPr>
              <a:t>Kde?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/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/>
              <a:t>Sociálna a personálna situácia: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rodina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seniori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mladí ľudia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duchovná služba</a:t>
            </a: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980031012"/>
      </p:ext>
    </p:extLst>
  </p:cSld>
  <p:clrMapOvr>
    <a:masterClrMapping/>
  </p:clrMapOvr>
  <p:transition spd="slow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45" y="1511515"/>
            <a:ext cx="10365509" cy="720565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Východiská pre profesiu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Slovensku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50789"/>
            <a:ext cx="5181600" cy="36261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Ako?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Aké sú možnosti realizácie na Slovensku: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odbore sociálna práca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akreditácia nového študijného programu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etablovanie novej pracovnej pozície</a:t>
            </a:r>
          </a:p>
          <a:p>
            <a:endParaRPr lang="sk-SK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9607B24-D303-8D6D-9340-A08DF469B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789"/>
            <a:ext cx="5181600" cy="36261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Čo?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/>
              <a:t>Aký profesionálny prístup a metodiku využiť: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Know-how v spolupráci so zahraničnými partnermi (UCF Florida, US; ASPIC, IT)</a:t>
            </a:r>
            <a:endParaRPr lang="sk-SK" dirty="0">
              <a:solidFill>
                <a:srgbClr val="002060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419998321"/>
      </p:ext>
    </p:extLst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1893</Words>
  <Application>Microsoft Office PowerPoint</Application>
  <PresentationFormat>Širokouhlá</PresentationFormat>
  <Paragraphs>236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Motív Office</vt:lpstr>
      <vt:lpstr>Možnosti counselingu v rodinnom poradenstve, dilemy a východiská</vt:lpstr>
      <vt:lpstr>Obsah prezentácie</vt:lpstr>
      <vt:lpstr>Hlavný cieľ prezentácie</vt:lpstr>
      <vt:lpstr>Čo je counseling?</vt:lpstr>
      <vt:lpstr>História vzniku counselingu</vt:lpstr>
      <vt:lpstr>Medzinárodné profesijné organizácie counselingu</vt:lpstr>
      <vt:lpstr> Globálny pohľad na profesiu COUNSELORA  </vt:lpstr>
      <vt:lpstr>Východiská pre profesiu counselingu na Slovensku</vt:lpstr>
      <vt:lpstr>Východiská pre profesiu counseling na Slovensku</vt:lpstr>
      <vt:lpstr>Možnosti uplatnenia counselingu v rámci pomoci rodinám</vt:lpstr>
      <vt:lpstr>Možnosti uplatnenia counselingu v  rámci pomoci rodinám</vt:lpstr>
      <vt:lpstr>Možnosti uplatnenia counselingu pri pomoci rodinám - PREČO COUSELING?</vt:lpstr>
      <vt:lpstr>Možnosti uplatnenia counselingu pri pomoci rodinám – CESTA ETABLOVANIA COUNSELINGU V SR</vt:lpstr>
      <vt:lpstr> Možnosti uplatnenia counselingu pri pomoci rodinám – CESTA ETABLOVANIA COUNSELINGU V SR </vt:lpstr>
      <vt:lpstr>Možnosti uplatnenia counselingu pri pomoci rodinám – CESTA ETABLOVANIA COUNSELINGU V SR</vt:lpstr>
      <vt:lpstr>Možnosti uplatnenia counselingu pri pomoci rodinám – CESTA ETABLOVANIA COUNSELINGU V SR</vt:lpstr>
      <vt:lpstr> Dilemy a východiská  </vt:lpstr>
      <vt:lpstr>Ďakujem Vám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Milan Kuruc</dc:creator>
  <cp:lastModifiedBy>Maria Smidova</cp:lastModifiedBy>
  <cp:revision>90</cp:revision>
  <dcterms:created xsi:type="dcterms:W3CDTF">2022-06-08T16:00:49Z</dcterms:created>
  <dcterms:modified xsi:type="dcterms:W3CDTF">2023-09-11T16:00:10Z</dcterms:modified>
</cp:coreProperties>
</file>